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6" r:id="rId11"/>
    <p:sldId id="268" r:id="rId12"/>
    <p:sldId id="273" r:id="rId13"/>
    <p:sldId id="267" r:id="rId14"/>
    <p:sldId id="265" r:id="rId15"/>
    <p:sldId id="271" r:id="rId16"/>
    <p:sldId id="270" r:id="rId17"/>
    <p:sldId id="269" r:id="rId18"/>
    <p:sldId id="272"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5/7/2020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65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5/7/2020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058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5/7/2020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864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5/7/2020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05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5/7/2020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712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5/7/2020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137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5/7/2020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823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5/7/2020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683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5/7/2020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641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5/7/2020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4369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5/7/2020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901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5/7/2020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6167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0FC13C-321F-454D-B3C9-82B4F8160E77}"/>
              </a:ext>
            </a:extLst>
          </p:cNvPr>
          <p:cNvSpPr>
            <a:spLocks noGrp="1"/>
          </p:cNvSpPr>
          <p:nvPr>
            <p:ph type="ctrTitle"/>
          </p:nvPr>
        </p:nvSpPr>
        <p:spPr>
          <a:xfrm>
            <a:off x="1187355" y="4374204"/>
            <a:ext cx="9818390" cy="1029308"/>
          </a:xfrm>
        </p:spPr>
        <p:txBody>
          <a:bodyPr>
            <a:normAutofit/>
          </a:bodyPr>
          <a:lstStyle/>
          <a:p>
            <a:r>
              <a:rPr lang="en-US" sz="6000" b="1" dirty="0"/>
              <a:t>SNACK ROTATION</a:t>
            </a:r>
          </a:p>
        </p:txBody>
      </p:sp>
      <p:sp>
        <p:nvSpPr>
          <p:cNvPr id="3" name="Subtitle 2">
            <a:extLst>
              <a:ext uri="{FF2B5EF4-FFF2-40B4-BE49-F238E27FC236}">
                <a16:creationId xmlns:a16="http://schemas.microsoft.com/office/drawing/2014/main" id="{92BB4C1B-2ACE-4E02-ACC1-3ED10ECDE758}"/>
              </a:ext>
            </a:extLst>
          </p:cNvPr>
          <p:cNvSpPr>
            <a:spLocks noGrp="1"/>
          </p:cNvSpPr>
          <p:nvPr>
            <p:ph type="subTitle" idx="1"/>
          </p:nvPr>
        </p:nvSpPr>
        <p:spPr>
          <a:xfrm>
            <a:off x="1187355" y="5725244"/>
            <a:ext cx="9872980" cy="435860"/>
          </a:xfrm>
        </p:spPr>
        <p:txBody>
          <a:bodyPr>
            <a:normAutofit/>
          </a:bodyPr>
          <a:lstStyle/>
          <a:p>
            <a:r>
              <a:rPr lang="en-US" sz="2000" dirty="0">
                <a:solidFill>
                  <a:schemeClr val="tx1">
                    <a:lumMod val="85000"/>
                    <a:lumOff val="15000"/>
                  </a:schemeClr>
                </a:solidFill>
              </a:rPr>
              <a:t>VBS, 2020</a:t>
            </a:r>
          </a:p>
        </p:txBody>
      </p:sp>
      <p:pic>
        <p:nvPicPr>
          <p:cNvPr id="5" name="Picture 4" descr="A picture containing crane&#10;&#10;Description automatically generated">
            <a:extLst>
              <a:ext uri="{FF2B5EF4-FFF2-40B4-BE49-F238E27FC236}">
                <a16:creationId xmlns:a16="http://schemas.microsoft.com/office/drawing/2014/main" id="{53A90426-D4CE-4380-8582-5C136398F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633" y="640080"/>
            <a:ext cx="9195863" cy="3494428"/>
          </a:xfrm>
          <a:prstGeom prst="rect">
            <a:avLst/>
          </a:prstGeom>
        </p:spPr>
      </p:pic>
      <p:cxnSp>
        <p:nvCxnSpPr>
          <p:cNvPr id="12" name="Straight Connector 11">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0" y="5569068"/>
            <a:ext cx="9601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3B4A494-ED20-47DD-A927-05EA273B0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7186579"/>
      </p:ext>
    </p:extLst>
  </p:cSld>
  <p:clrMapOvr>
    <a:masterClrMapping/>
  </p:clrMapOvr>
  <mc:AlternateContent xmlns:mc="http://schemas.openxmlformats.org/markup-compatibility/2006" xmlns:p14="http://schemas.microsoft.com/office/powerpoint/2010/main">
    <mc:Choice Requires="p14">
      <p:transition p14:dur="100" advTm="10000"/>
    </mc:Choice>
    <mc:Fallback xmlns="">
      <p:transition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1164167" y="2967335"/>
            <a:ext cx="9863667" cy="923330"/>
          </a:xfrm>
          <a:prstGeom prst="rect">
            <a:avLst/>
          </a:prstGeom>
          <a:noFill/>
        </p:spPr>
        <p:txBody>
          <a:bodyPr wrap="square" rtlCol="0">
            <a:spAutoFit/>
          </a:bodyPr>
          <a:lstStyle/>
          <a:p>
            <a:pPr algn="ctr"/>
            <a:r>
              <a:rPr lang="en-US" sz="5400" b="1" dirty="0"/>
              <a:t>OUTDOOR VBS</a:t>
            </a:r>
          </a:p>
        </p:txBody>
      </p:sp>
    </p:spTree>
    <p:extLst>
      <p:ext uri="{BB962C8B-B14F-4D97-AF65-F5344CB8AC3E}">
        <p14:creationId xmlns:p14="http://schemas.microsoft.com/office/powerpoint/2010/main" val="39316426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951470"/>
            <a:ext cx="5592948" cy="707886"/>
          </a:xfrm>
          <a:prstGeom prst="rect">
            <a:avLst/>
          </a:prstGeom>
          <a:noFill/>
        </p:spPr>
        <p:txBody>
          <a:bodyPr wrap="square" rtlCol="0">
            <a:spAutoFit/>
          </a:bodyPr>
          <a:lstStyle/>
          <a:p>
            <a:pPr algn="ctr"/>
            <a:r>
              <a:rPr lang="en-US" sz="4000" dirty="0"/>
              <a:t>OUTDOOR VBS</a:t>
            </a:r>
          </a:p>
        </p:txBody>
      </p:sp>
      <p:cxnSp>
        <p:nvCxnSpPr>
          <p:cNvPr id="5" name="Straight Connector 4">
            <a:extLst>
              <a:ext uri="{FF2B5EF4-FFF2-40B4-BE49-F238E27FC236}">
                <a16:creationId xmlns:a16="http://schemas.microsoft.com/office/drawing/2014/main" id="{0FD8C0A0-F5E9-44BB-884E-97E4F2D61C37}"/>
              </a:ext>
            </a:extLst>
          </p:cNvPr>
          <p:cNvCxnSpPr/>
          <p:nvPr/>
        </p:nvCxnSpPr>
        <p:spPr>
          <a:xfrm>
            <a:off x="377781" y="1774151"/>
            <a:ext cx="114364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88A1980-0BC8-4F5C-BBBD-AE29C1E40F1E}"/>
              </a:ext>
            </a:extLst>
          </p:cNvPr>
          <p:cNvSpPr txBox="1"/>
          <p:nvPr/>
        </p:nvSpPr>
        <p:spPr>
          <a:xfrm>
            <a:off x="721216" y="2517251"/>
            <a:ext cx="10749567" cy="2062103"/>
          </a:xfrm>
          <a:prstGeom prst="rect">
            <a:avLst/>
          </a:prstGeom>
          <a:noFill/>
        </p:spPr>
        <p:txBody>
          <a:bodyPr wrap="square" rtlCol="0">
            <a:spAutoFit/>
          </a:bodyPr>
          <a:lstStyle/>
          <a:p>
            <a:r>
              <a:rPr lang="en-US" sz="3200" dirty="0"/>
              <a:t>Think about serving warm weather snacks such as popsicles, slushies, snow cones or individual ice cream cups for your outdoor Snack Rotation.</a:t>
            </a:r>
          </a:p>
          <a:p>
            <a:endParaRPr lang="en-US" sz="3200" dirty="0"/>
          </a:p>
        </p:txBody>
      </p:sp>
    </p:spTree>
    <p:extLst>
      <p:ext uri="{BB962C8B-B14F-4D97-AF65-F5344CB8AC3E}">
        <p14:creationId xmlns:p14="http://schemas.microsoft.com/office/powerpoint/2010/main" val="24400241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951470"/>
            <a:ext cx="5592948" cy="707886"/>
          </a:xfrm>
          <a:prstGeom prst="rect">
            <a:avLst/>
          </a:prstGeom>
          <a:noFill/>
        </p:spPr>
        <p:txBody>
          <a:bodyPr wrap="square" rtlCol="0">
            <a:spAutoFit/>
          </a:bodyPr>
          <a:lstStyle/>
          <a:p>
            <a:pPr algn="ctr"/>
            <a:r>
              <a:rPr lang="en-US" sz="4000" dirty="0"/>
              <a:t>OUTDOOR VBS</a:t>
            </a:r>
          </a:p>
        </p:txBody>
      </p:sp>
      <p:cxnSp>
        <p:nvCxnSpPr>
          <p:cNvPr id="5" name="Straight Connector 4">
            <a:extLst>
              <a:ext uri="{FF2B5EF4-FFF2-40B4-BE49-F238E27FC236}">
                <a16:creationId xmlns:a16="http://schemas.microsoft.com/office/drawing/2014/main" id="{0FD8C0A0-F5E9-44BB-884E-97E4F2D61C37}"/>
              </a:ext>
            </a:extLst>
          </p:cNvPr>
          <p:cNvCxnSpPr/>
          <p:nvPr/>
        </p:nvCxnSpPr>
        <p:spPr>
          <a:xfrm>
            <a:off x="377781" y="1774151"/>
            <a:ext cx="114364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88A1980-0BC8-4F5C-BBBD-AE29C1E40F1E}"/>
              </a:ext>
            </a:extLst>
          </p:cNvPr>
          <p:cNvSpPr txBox="1"/>
          <p:nvPr/>
        </p:nvSpPr>
        <p:spPr>
          <a:xfrm>
            <a:off x="721216" y="2517251"/>
            <a:ext cx="10749567" cy="2062103"/>
          </a:xfrm>
          <a:prstGeom prst="rect">
            <a:avLst/>
          </a:prstGeom>
          <a:noFill/>
        </p:spPr>
        <p:txBody>
          <a:bodyPr wrap="square" rtlCol="0">
            <a:spAutoFit/>
          </a:bodyPr>
          <a:lstStyle/>
          <a:p>
            <a:r>
              <a:rPr lang="en-US" sz="3200" dirty="0"/>
              <a:t>Other options could include popcorn and trail mix. Also consider individually wrapped treats such as rice crispy treats, chips, cookies and candy.</a:t>
            </a:r>
          </a:p>
          <a:p>
            <a:r>
              <a:rPr lang="en-US" sz="3200" dirty="0"/>
              <a:t>Be sure to have plenty of wipes for dirty, sticky hands!</a:t>
            </a:r>
          </a:p>
        </p:txBody>
      </p:sp>
    </p:spTree>
    <p:extLst>
      <p:ext uri="{BB962C8B-B14F-4D97-AF65-F5344CB8AC3E}">
        <p14:creationId xmlns:p14="http://schemas.microsoft.com/office/powerpoint/2010/main" val="87604908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1164167" y="2967335"/>
            <a:ext cx="9863667" cy="923330"/>
          </a:xfrm>
          <a:prstGeom prst="rect">
            <a:avLst/>
          </a:prstGeom>
          <a:noFill/>
        </p:spPr>
        <p:txBody>
          <a:bodyPr wrap="square" rtlCol="0">
            <a:spAutoFit/>
          </a:bodyPr>
          <a:lstStyle/>
          <a:p>
            <a:pPr algn="ctr"/>
            <a:r>
              <a:rPr lang="en-US" sz="5400" b="1" dirty="0"/>
              <a:t>ONE DAY VBS</a:t>
            </a:r>
          </a:p>
        </p:txBody>
      </p:sp>
    </p:spTree>
    <p:extLst>
      <p:ext uri="{BB962C8B-B14F-4D97-AF65-F5344CB8AC3E}">
        <p14:creationId xmlns:p14="http://schemas.microsoft.com/office/powerpoint/2010/main" val="134356272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951470"/>
            <a:ext cx="5592948" cy="707886"/>
          </a:xfrm>
          <a:prstGeom prst="rect">
            <a:avLst/>
          </a:prstGeom>
          <a:noFill/>
        </p:spPr>
        <p:txBody>
          <a:bodyPr wrap="square" rtlCol="0">
            <a:spAutoFit/>
          </a:bodyPr>
          <a:lstStyle/>
          <a:p>
            <a:pPr algn="ctr"/>
            <a:r>
              <a:rPr lang="en-US" sz="4000" dirty="0"/>
              <a:t>ONE DAY VBS</a:t>
            </a:r>
          </a:p>
        </p:txBody>
      </p:sp>
      <p:cxnSp>
        <p:nvCxnSpPr>
          <p:cNvPr id="5" name="Straight Connector 4">
            <a:extLst>
              <a:ext uri="{FF2B5EF4-FFF2-40B4-BE49-F238E27FC236}">
                <a16:creationId xmlns:a16="http://schemas.microsoft.com/office/drawing/2014/main" id="{0FD8C0A0-F5E9-44BB-884E-97E4F2D61C37}"/>
              </a:ext>
            </a:extLst>
          </p:cNvPr>
          <p:cNvCxnSpPr/>
          <p:nvPr/>
        </p:nvCxnSpPr>
        <p:spPr>
          <a:xfrm>
            <a:off x="377781" y="1774151"/>
            <a:ext cx="114364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88A1980-0BC8-4F5C-BBBD-AE29C1E40F1E}"/>
              </a:ext>
            </a:extLst>
          </p:cNvPr>
          <p:cNvSpPr txBox="1"/>
          <p:nvPr/>
        </p:nvSpPr>
        <p:spPr>
          <a:xfrm>
            <a:off x="721216" y="2517251"/>
            <a:ext cx="10749567" cy="3539430"/>
          </a:xfrm>
          <a:prstGeom prst="rect">
            <a:avLst/>
          </a:prstGeom>
          <a:noFill/>
        </p:spPr>
        <p:txBody>
          <a:bodyPr wrap="square" rtlCol="0">
            <a:spAutoFit/>
          </a:bodyPr>
          <a:lstStyle/>
          <a:p>
            <a:r>
              <a:rPr lang="en-US" sz="3200" dirty="0"/>
              <a:t>Consider which lesson your director has chosen for this day and choose your snack accordingly. If the snack for that day’s lesson is too difficult to serve and keep within health guidelines, modify the snack or choose a different one. Not every snack has to be theme or lesson related. (Really, it’s okay.)</a:t>
            </a:r>
          </a:p>
          <a:p>
            <a:endParaRPr lang="en-US" sz="3200" dirty="0"/>
          </a:p>
        </p:txBody>
      </p:sp>
    </p:spTree>
    <p:extLst>
      <p:ext uri="{BB962C8B-B14F-4D97-AF65-F5344CB8AC3E}">
        <p14:creationId xmlns:p14="http://schemas.microsoft.com/office/powerpoint/2010/main" val="8152929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1164167" y="2967335"/>
            <a:ext cx="9863667" cy="923330"/>
          </a:xfrm>
          <a:prstGeom prst="rect">
            <a:avLst/>
          </a:prstGeom>
          <a:noFill/>
        </p:spPr>
        <p:txBody>
          <a:bodyPr wrap="square" rtlCol="0">
            <a:spAutoFit/>
          </a:bodyPr>
          <a:lstStyle/>
          <a:p>
            <a:pPr algn="ctr"/>
            <a:r>
              <a:rPr lang="en-US" sz="5400" b="1" dirty="0"/>
              <a:t>WEEKEND VBS</a:t>
            </a:r>
          </a:p>
        </p:txBody>
      </p:sp>
    </p:spTree>
    <p:extLst>
      <p:ext uri="{BB962C8B-B14F-4D97-AF65-F5344CB8AC3E}">
        <p14:creationId xmlns:p14="http://schemas.microsoft.com/office/powerpoint/2010/main" val="102379688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951470"/>
            <a:ext cx="5592948" cy="707886"/>
          </a:xfrm>
          <a:prstGeom prst="rect">
            <a:avLst/>
          </a:prstGeom>
          <a:noFill/>
        </p:spPr>
        <p:txBody>
          <a:bodyPr wrap="square" rtlCol="0">
            <a:spAutoFit/>
          </a:bodyPr>
          <a:lstStyle/>
          <a:p>
            <a:pPr algn="ctr"/>
            <a:r>
              <a:rPr lang="en-US" sz="4000" dirty="0"/>
              <a:t>WEEKEND VBS</a:t>
            </a:r>
          </a:p>
        </p:txBody>
      </p:sp>
      <p:cxnSp>
        <p:nvCxnSpPr>
          <p:cNvPr id="5" name="Straight Connector 4">
            <a:extLst>
              <a:ext uri="{FF2B5EF4-FFF2-40B4-BE49-F238E27FC236}">
                <a16:creationId xmlns:a16="http://schemas.microsoft.com/office/drawing/2014/main" id="{0FD8C0A0-F5E9-44BB-884E-97E4F2D61C37}"/>
              </a:ext>
            </a:extLst>
          </p:cNvPr>
          <p:cNvCxnSpPr/>
          <p:nvPr/>
        </p:nvCxnSpPr>
        <p:spPr>
          <a:xfrm>
            <a:off x="377781" y="1774151"/>
            <a:ext cx="114364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C1830635-8250-4226-9215-27EE9E20DB56}"/>
              </a:ext>
            </a:extLst>
          </p:cNvPr>
          <p:cNvSpPr txBox="1"/>
          <p:nvPr/>
        </p:nvSpPr>
        <p:spPr>
          <a:xfrm>
            <a:off x="925132" y="2086377"/>
            <a:ext cx="10341736" cy="3539430"/>
          </a:xfrm>
          <a:prstGeom prst="rect">
            <a:avLst/>
          </a:prstGeom>
          <a:noFill/>
        </p:spPr>
        <p:txBody>
          <a:bodyPr wrap="square" rtlCol="0">
            <a:spAutoFit/>
          </a:bodyPr>
          <a:lstStyle/>
          <a:p>
            <a:r>
              <a:rPr lang="en-US" sz="3200" dirty="0"/>
              <a:t>With a weekend VBS, it is possible that you may have more than one snack rotation. However, the time you have with kids will probably be limited. Choose snacks that will be easy to prepare and serve so that you will have time remaining to share with the kids about the day’s Bible story, memory verse or just encouraging words.</a:t>
            </a:r>
          </a:p>
        </p:txBody>
      </p:sp>
    </p:spTree>
    <p:extLst>
      <p:ext uri="{BB962C8B-B14F-4D97-AF65-F5344CB8AC3E}">
        <p14:creationId xmlns:p14="http://schemas.microsoft.com/office/powerpoint/2010/main" val="77474452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1164167" y="2967335"/>
            <a:ext cx="9863667" cy="923330"/>
          </a:xfrm>
          <a:prstGeom prst="rect">
            <a:avLst/>
          </a:prstGeom>
          <a:noFill/>
        </p:spPr>
        <p:txBody>
          <a:bodyPr wrap="square" rtlCol="0">
            <a:spAutoFit/>
          </a:bodyPr>
          <a:lstStyle/>
          <a:p>
            <a:pPr algn="ctr"/>
            <a:r>
              <a:rPr lang="en-US" sz="5400" b="1" dirty="0"/>
              <a:t>NEIGHBORHOOD VBS</a:t>
            </a:r>
          </a:p>
        </p:txBody>
      </p:sp>
    </p:spTree>
    <p:extLst>
      <p:ext uri="{BB962C8B-B14F-4D97-AF65-F5344CB8AC3E}">
        <p14:creationId xmlns:p14="http://schemas.microsoft.com/office/powerpoint/2010/main" val="310434958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951470"/>
            <a:ext cx="5592948" cy="707886"/>
          </a:xfrm>
          <a:prstGeom prst="rect">
            <a:avLst/>
          </a:prstGeom>
          <a:noFill/>
        </p:spPr>
        <p:txBody>
          <a:bodyPr wrap="square" rtlCol="0">
            <a:spAutoFit/>
          </a:bodyPr>
          <a:lstStyle/>
          <a:p>
            <a:pPr algn="ctr"/>
            <a:r>
              <a:rPr lang="en-US" sz="4000" dirty="0"/>
              <a:t>NEIGHBORHOOD VBS</a:t>
            </a:r>
          </a:p>
        </p:txBody>
      </p:sp>
      <p:cxnSp>
        <p:nvCxnSpPr>
          <p:cNvPr id="5" name="Straight Connector 4">
            <a:extLst>
              <a:ext uri="{FF2B5EF4-FFF2-40B4-BE49-F238E27FC236}">
                <a16:creationId xmlns:a16="http://schemas.microsoft.com/office/drawing/2014/main" id="{0FD8C0A0-F5E9-44BB-884E-97E4F2D61C37}"/>
              </a:ext>
            </a:extLst>
          </p:cNvPr>
          <p:cNvCxnSpPr/>
          <p:nvPr/>
        </p:nvCxnSpPr>
        <p:spPr>
          <a:xfrm>
            <a:off x="377781" y="1774151"/>
            <a:ext cx="114364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1CE8006-918F-4678-A439-1D3DD24543A0}"/>
              </a:ext>
            </a:extLst>
          </p:cNvPr>
          <p:cNvSpPr txBox="1"/>
          <p:nvPr/>
        </p:nvSpPr>
        <p:spPr>
          <a:xfrm>
            <a:off x="1493949" y="2395470"/>
            <a:ext cx="8925059" cy="1569660"/>
          </a:xfrm>
          <a:prstGeom prst="rect">
            <a:avLst/>
          </a:prstGeom>
          <a:noFill/>
        </p:spPr>
        <p:txBody>
          <a:bodyPr wrap="square" rtlCol="0">
            <a:spAutoFit/>
          </a:bodyPr>
          <a:lstStyle/>
          <a:p>
            <a:r>
              <a:rPr lang="en-US" sz="3200" dirty="0"/>
              <a:t>If you will be having or helping with a neighborhood VBS then consider the following options:</a:t>
            </a:r>
          </a:p>
        </p:txBody>
      </p:sp>
    </p:spTree>
    <p:extLst>
      <p:ext uri="{BB962C8B-B14F-4D97-AF65-F5344CB8AC3E}">
        <p14:creationId xmlns:p14="http://schemas.microsoft.com/office/powerpoint/2010/main" val="278183815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951470"/>
            <a:ext cx="5592948" cy="707886"/>
          </a:xfrm>
          <a:prstGeom prst="rect">
            <a:avLst/>
          </a:prstGeom>
          <a:noFill/>
        </p:spPr>
        <p:txBody>
          <a:bodyPr wrap="square" rtlCol="0">
            <a:spAutoFit/>
          </a:bodyPr>
          <a:lstStyle/>
          <a:p>
            <a:pPr algn="ctr"/>
            <a:r>
              <a:rPr lang="en-US" sz="4000" dirty="0"/>
              <a:t>NEIGHBORHOOD VBS</a:t>
            </a:r>
          </a:p>
        </p:txBody>
      </p:sp>
      <p:cxnSp>
        <p:nvCxnSpPr>
          <p:cNvPr id="5" name="Straight Connector 4">
            <a:extLst>
              <a:ext uri="{FF2B5EF4-FFF2-40B4-BE49-F238E27FC236}">
                <a16:creationId xmlns:a16="http://schemas.microsoft.com/office/drawing/2014/main" id="{0FD8C0A0-F5E9-44BB-884E-97E4F2D61C37}"/>
              </a:ext>
            </a:extLst>
          </p:cNvPr>
          <p:cNvCxnSpPr/>
          <p:nvPr/>
        </p:nvCxnSpPr>
        <p:spPr>
          <a:xfrm>
            <a:off x="377781" y="1774151"/>
            <a:ext cx="114364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1CE8006-918F-4678-A439-1D3DD24543A0}"/>
              </a:ext>
            </a:extLst>
          </p:cNvPr>
          <p:cNvSpPr txBox="1"/>
          <p:nvPr/>
        </p:nvSpPr>
        <p:spPr>
          <a:xfrm>
            <a:off x="1485363" y="2163650"/>
            <a:ext cx="9221274"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Purchase pre-packaged snacks.</a:t>
            </a:r>
          </a:p>
          <a:p>
            <a:pPr marL="457200" indent="-457200">
              <a:buFont typeface="Arial" panose="020B0604020202020204" pitchFamily="34" charset="0"/>
              <a:buChar char="•"/>
            </a:pPr>
            <a:r>
              <a:rPr lang="en-US" sz="3200" dirty="0"/>
              <a:t>Modify recipes on the Snack Rotation cards.</a:t>
            </a:r>
          </a:p>
          <a:p>
            <a:pPr marL="457200" indent="-457200">
              <a:buFont typeface="Arial" panose="020B0604020202020204" pitchFamily="34" charset="0"/>
              <a:buChar char="•"/>
            </a:pPr>
            <a:r>
              <a:rPr lang="en-US" sz="3200" dirty="0"/>
              <a:t>Ask the kids to bring certain items from home. This will take pre-planning!</a:t>
            </a:r>
          </a:p>
          <a:p>
            <a:pPr marL="457200" indent="-457200">
              <a:buFont typeface="Arial" panose="020B0604020202020204" pitchFamily="34" charset="0"/>
              <a:buChar char="•"/>
            </a:pPr>
            <a:r>
              <a:rPr lang="en-US" sz="3200" dirty="0"/>
              <a:t>Use the tips from the Outdoor VBS section.</a:t>
            </a:r>
          </a:p>
          <a:p>
            <a:pPr marL="457200" indent="-457200">
              <a:buFont typeface="Arial" panose="020B0604020202020204" pitchFamily="34" charset="0"/>
              <a:buChar char="•"/>
            </a:pPr>
            <a:r>
              <a:rPr lang="en-US" sz="3200" dirty="0"/>
              <a:t>Serve fresh fruits. Be sure to prewash before serving.</a:t>
            </a:r>
          </a:p>
        </p:txBody>
      </p:sp>
    </p:spTree>
    <p:extLst>
      <p:ext uri="{BB962C8B-B14F-4D97-AF65-F5344CB8AC3E}">
        <p14:creationId xmlns:p14="http://schemas.microsoft.com/office/powerpoint/2010/main" val="230240000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1164166" y="2551837"/>
            <a:ext cx="9863667" cy="1754326"/>
          </a:xfrm>
          <a:prstGeom prst="rect">
            <a:avLst/>
          </a:prstGeom>
          <a:noFill/>
        </p:spPr>
        <p:txBody>
          <a:bodyPr wrap="square" rtlCol="0">
            <a:spAutoFit/>
          </a:bodyPr>
          <a:lstStyle/>
          <a:p>
            <a:r>
              <a:rPr lang="en-US" sz="3600" b="1" dirty="0"/>
              <a:t>You can have a Snack Rotation even when VBS won’t look like a traditional VBS this year because….</a:t>
            </a:r>
          </a:p>
        </p:txBody>
      </p:sp>
    </p:spTree>
    <p:extLst>
      <p:ext uri="{BB962C8B-B14F-4D97-AF65-F5344CB8AC3E}">
        <p14:creationId xmlns:p14="http://schemas.microsoft.com/office/powerpoint/2010/main" val="224766158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1164167" y="2967335"/>
            <a:ext cx="9863667" cy="923330"/>
          </a:xfrm>
          <a:prstGeom prst="rect">
            <a:avLst/>
          </a:prstGeom>
          <a:noFill/>
        </p:spPr>
        <p:txBody>
          <a:bodyPr wrap="square" rtlCol="0">
            <a:spAutoFit/>
          </a:bodyPr>
          <a:lstStyle/>
          <a:p>
            <a:pPr algn="ctr"/>
            <a:r>
              <a:rPr lang="en-US" sz="5400" b="1" dirty="0"/>
              <a:t>GENERAL TIPS</a:t>
            </a:r>
          </a:p>
        </p:txBody>
      </p:sp>
    </p:spTree>
    <p:extLst>
      <p:ext uri="{BB962C8B-B14F-4D97-AF65-F5344CB8AC3E}">
        <p14:creationId xmlns:p14="http://schemas.microsoft.com/office/powerpoint/2010/main" val="31900108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951470"/>
            <a:ext cx="5592948" cy="707886"/>
          </a:xfrm>
          <a:prstGeom prst="rect">
            <a:avLst/>
          </a:prstGeom>
          <a:noFill/>
        </p:spPr>
        <p:txBody>
          <a:bodyPr wrap="square" rtlCol="0">
            <a:spAutoFit/>
          </a:bodyPr>
          <a:lstStyle/>
          <a:p>
            <a:pPr algn="ctr"/>
            <a:r>
              <a:rPr lang="en-US" sz="4000" dirty="0"/>
              <a:t>GENERAL TIPS</a:t>
            </a:r>
          </a:p>
        </p:txBody>
      </p:sp>
      <p:cxnSp>
        <p:nvCxnSpPr>
          <p:cNvPr id="5" name="Straight Connector 4">
            <a:extLst>
              <a:ext uri="{FF2B5EF4-FFF2-40B4-BE49-F238E27FC236}">
                <a16:creationId xmlns:a16="http://schemas.microsoft.com/office/drawing/2014/main" id="{0FD8C0A0-F5E9-44BB-884E-97E4F2D61C37}"/>
              </a:ext>
            </a:extLst>
          </p:cNvPr>
          <p:cNvCxnSpPr/>
          <p:nvPr/>
        </p:nvCxnSpPr>
        <p:spPr>
          <a:xfrm>
            <a:off x="377781" y="1774151"/>
            <a:ext cx="114364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215E30AA-526F-4D38-8953-75CCC0E09282}"/>
              </a:ext>
            </a:extLst>
          </p:cNvPr>
          <p:cNvSpPr txBox="1"/>
          <p:nvPr/>
        </p:nvSpPr>
        <p:spPr>
          <a:xfrm>
            <a:off x="746975" y="2237792"/>
            <a:ext cx="10238704" cy="3816429"/>
          </a:xfrm>
          <a:prstGeom prst="rect">
            <a:avLst/>
          </a:prstGeom>
          <a:noFill/>
        </p:spPr>
        <p:txBody>
          <a:bodyPr wrap="square" rtlCol="0">
            <a:spAutoFit/>
          </a:bodyPr>
          <a:lstStyle/>
          <a:p>
            <a:pPr marL="285750" indent="-285750">
              <a:buFont typeface="Arial" panose="020B0604020202020204" pitchFamily="34" charset="0"/>
              <a:buChar char="•"/>
            </a:pPr>
            <a:r>
              <a:rPr lang="en-US" sz="3200" dirty="0"/>
              <a:t>Always follow the government regulated guidelines for health and food preparation.</a:t>
            </a:r>
          </a:p>
          <a:p>
            <a:pPr marL="285750" indent="-285750">
              <a:buFont typeface="Arial" panose="020B0604020202020204" pitchFamily="34" charset="0"/>
              <a:buChar char="•"/>
            </a:pPr>
            <a:r>
              <a:rPr lang="en-US" sz="3200" dirty="0"/>
              <a:t>Choose snacks that are related to the Bible story over theme related snacks when possible.</a:t>
            </a:r>
          </a:p>
          <a:p>
            <a:pPr marL="285750" indent="-285750">
              <a:buFont typeface="Arial" panose="020B0604020202020204" pitchFamily="34" charset="0"/>
              <a:buChar char="•"/>
            </a:pPr>
            <a:r>
              <a:rPr lang="en-US" sz="3200" dirty="0"/>
              <a:t>Make sure to leave time to talk with the kids about the Bible story or give them compliments, encouraging words and a smile.</a:t>
            </a:r>
          </a:p>
          <a:p>
            <a:endParaRPr lang="en-US" dirty="0"/>
          </a:p>
        </p:txBody>
      </p:sp>
    </p:spTree>
    <p:extLst>
      <p:ext uri="{BB962C8B-B14F-4D97-AF65-F5344CB8AC3E}">
        <p14:creationId xmlns:p14="http://schemas.microsoft.com/office/powerpoint/2010/main" val="264343461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951470"/>
            <a:ext cx="5592948" cy="707886"/>
          </a:xfrm>
          <a:prstGeom prst="rect">
            <a:avLst/>
          </a:prstGeom>
          <a:noFill/>
        </p:spPr>
        <p:txBody>
          <a:bodyPr wrap="square" rtlCol="0">
            <a:spAutoFit/>
          </a:bodyPr>
          <a:lstStyle/>
          <a:p>
            <a:pPr algn="ctr"/>
            <a:r>
              <a:rPr lang="en-US" sz="4000" dirty="0"/>
              <a:t>GENERAL TIPS</a:t>
            </a:r>
          </a:p>
        </p:txBody>
      </p:sp>
      <p:cxnSp>
        <p:nvCxnSpPr>
          <p:cNvPr id="5" name="Straight Connector 4">
            <a:extLst>
              <a:ext uri="{FF2B5EF4-FFF2-40B4-BE49-F238E27FC236}">
                <a16:creationId xmlns:a16="http://schemas.microsoft.com/office/drawing/2014/main" id="{0FD8C0A0-F5E9-44BB-884E-97E4F2D61C37}"/>
              </a:ext>
            </a:extLst>
          </p:cNvPr>
          <p:cNvCxnSpPr/>
          <p:nvPr/>
        </p:nvCxnSpPr>
        <p:spPr>
          <a:xfrm>
            <a:off x="377781" y="1774151"/>
            <a:ext cx="114364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215E30AA-526F-4D38-8953-75CCC0E09282}"/>
              </a:ext>
            </a:extLst>
          </p:cNvPr>
          <p:cNvSpPr txBox="1"/>
          <p:nvPr/>
        </p:nvSpPr>
        <p:spPr>
          <a:xfrm>
            <a:off x="746975" y="2237792"/>
            <a:ext cx="10238704" cy="3323987"/>
          </a:xfrm>
          <a:prstGeom prst="rect">
            <a:avLst/>
          </a:prstGeom>
          <a:noFill/>
        </p:spPr>
        <p:txBody>
          <a:bodyPr wrap="square" rtlCol="0">
            <a:spAutoFit/>
          </a:bodyPr>
          <a:lstStyle/>
          <a:p>
            <a:pPr marL="285750" indent="-285750">
              <a:buFont typeface="Arial" panose="020B0604020202020204" pitchFamily="34" charset="0"/>
              <a:buChar char="•"/>
            </a:pPr>
            <a:r>
              <a:rPr lang="en-US" sz="3200" dirty="0"/>
              <a:t>The children will remember your kindness more than the snack that you served.</a:t>
            </a:r>
          </a:p>
          <a:p>
            <a:pPr marL="285750" indent="-285750">
              <a:buFont typeface="Arial" panose="020B0604020202020204" pitchFamily="34" charset="0"/>
              <a:buChar char="•"/>
            </a:pPr>
            <a:r>
              <a:rPr lang="en-US" sz="3200" dirty="0"/>
              <a:t>Be sure to have enough wipes and supplies to clean and disinfect your area.</a:t>
            </a:r>
          </a:p>
          <a:p>
            <a:pPr marL="285750" indent="-285750">
              <a:buFont typeface="Arial" panose="020B0604020202020204" pitchFamily="34" charset="0"/>
              <a:buChar char="•"/>
            </a:pPr>
            <a:r>
              <a:rPr lang="en-US" sz="3200" dirty="0"/>
              <a:t>Provide hand wipes for the kid’s hands.</a:t>
            </a:r>
          </a:p>
          <a:p>
            <a:pPr marL="285750" indent="-285750">
              <a:buFont typeface="Arial" panose="020B0604020202020204" pitchFamily="34" charset="0"/>
              <a:buChar char="•"/>
            </a:pPr>
            <a:r>
              <a:rPr lang="en-US" sz="3200" dirty="0"/>
              <a:t>Provide bottled water when possible.</a:t>
            </a:r>
          </a:p>
          <a:p>
            <a:endParaRPr lang="en-US" dirty="0"/>
          </a:p>
        </p:txBody>
      </p:sp>
    </p:spTree>
    <p:extLst>
      <p:ext uri="{BB962C8B-B14F-4D97-AF65-F5344CB8AC3E}">
        <p14:creationId xmlns:p14="http://schemas.microsoft.com/office/powerpoint/2010/main" val="221338529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1164167" y="2967335"/>
            <a:ext cx="9863667" cy="923330"/>
          </a:xfrm>
          <a:prstGeom prst="rect">
            <a:avLst/>
          </a:prstGeom>
          <a:noFill/>
        </p:spPr>
        <p:txBody>
          <a:bodyPr wrap="square" rtlCol="0">
            <a:spAutoFit/>
          </a:bodyPr>
          <a:lstStyle/>
          <a:p>
            <a:pPr algn="ctr"/>
            <a:r>
              <a:rPr lang="en-US" sz="5400" b="1" dirty="0"/>
              <a:t>FOOD FOR THOUGHT</a:t>
            </a:r>
          </a:p>
        </p:txBody>
      </p:sp>
    </p:spTree>
    <p:extLst>
      <p:ext uri="{BB962C8B-B14F-4D97-AF65-F5344CB8AC3E}">
        <p14:creationId xmlns:p14="http://schemas.microsoft.com/office/powerpoint/2010/main" val="4402386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pic>
        <p:nvPicPr>
          <p:cNvPr id="5" name="Picture 4" descr="A close up of a sign&#10;&#10;Description automatically generated">
            <a:extLst>
              <a:ext uri="{FF2B5EF4-FFF2-40B4-BE49-F238E27FC236}">
                <a16:creationId xmlns:a16="http://schemas.microsoft.com/office/drawing/2014/main" id="{1CB96AFF-808E-4D6C-B03F-EC017959C192}"/>
              </a:ext>
            </a:extLst>
          </p:cNvPr>
          <p:cNvPicPr>
            <a:picLocks noChangeAspect="1"/>
          </p:cNvPicPr>
          <p:nvPr/>
        </p:nvPicPr>
        <p:blipFill rotWithShape="1">
          <a:blip r:embed="rId3">
            <a:extLst>
              <a:ext uri="{28A0092B-C50C-407E-A947-70E740481C1C}">
                <a14:useLocalDpi xmlns:a14="http://schemas.microsoft.com/office/drawing/2010/main" val="0"/>
              </a:ext>
            </a:extLst>
          </a:blip>
          <a:srcRect t="4251" r="6807" b="6280"/>
          <a:stretch/>
        </p:blipFill>
        <p:spPr>
          <a:xfrm>
            <a:off x="3124750" y="887075"/>
            <a:ext cx="5942499" cy="4158253"/>
          </a:xfrm>
          <a:prstGeom prst="rect">
            <a:avLst/>
          </a:prstGeom>
        </p:spPr>
      </p:pic>
      <p:sp>
        <p:nvSpPr>
          <p:cNvPr id="6" name="TextBox 5">
            <a:extLst>
              <a:ext uri="{FF2B5EF4-FFF2-40B4-BE49-F238E27FC236}">
                <a16:creationId xmlns:a16="http://schemas.microsoft.com/office/drawing/2014/main" id="{D17A3A30-0748-4E70-B727-DAFD50886808}"/>
              </a:ext>
            </a:extLst>
          </p:cNvPr>
          <p:cNvSpPr txBox="1"/>
          <p:nvPr/>
        </p:nvSpPr>
        <p:spPr>
          <a:xfrm>
            <a:off x="815662" y="5400305"/>
            <a:ext cx="10560676" cy="400110"/>
          </a:xfrm>
          <a:prstGeom prst="rect">
            <a:avLst/>
          </a:prstGeom>
          <a:noFill/>
        </p:spPr>
        <p:txBody>
          <a:bodyPr wrap="square" rtlCol="0">
            <a:spAutoFit/>
          </a:bodyPr>
          <a:lstStyle/>
          <a:p>
            <a:r>
              <a:rPr lang="en-US" sz="2000" b="1" dirty="0"/>
              <a:t>This is Recipe 19 from the Snack Rotation Cards. Let’s see how we can adapt these.</a:t>
            </a:r>
          </a:p>
        </p:txBody>
      </p:sp>
    </p:spTree>
    <p:extLst>
      <p:ext uri="{BB962C8B-B14F-4D97-AF65-F5344CB8AC3E}">
        <p14:creationId xmlns:p14="http://schemas.microsoft.com/office/powerpoint/2010/main" val="374118363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pic>
        <p:nvPicPr>
          <p:cNvPr id="5" name="Picture 4" descr="A close up of a sign&#10;&#10;Description automatically generated">
            <a:extLst>
              <a:ext uri="{FF2B5EF4-FFF2-40B4-BE49-F238E27FC236}">
                <a16:creationId xmlns:a16="http://schemas.microsoft.com/office/drawing/2014/main" id="{1CB96AFF-808E-4D6C-B03F-EC017959C192}"/>
              </a:ext>
            </a:extLst>
          </p:cNvPr>
          <p:cNvPicPr>
            <a:picLocks noChangeAspect="1"/>
          </p:cNvPicPr>
          <p:nvPr/>
        </p:nvPicPr>
        <p:blipFill rotWithShape="1">
          <a:blip r:embed="rId3">
            <a:extLst>
              <a:ext uri="{28A0092B-C50C-407E-A947-70E740481C1C}">
                <a14:useLocalDpi xmlns:a14="http://schemas.microsoft.com/office/drawing/2010/main" val="0"/>
              </a:ext>
            </a:extLst>
          </a:blip>
          <a:srcRect t="4251" r="6807" b="6280"/>
          <a:stretch/>
        </p:blipFill>
        <p:spPr>
          <a:xfrm>
            <a:off x="6918258" y="1936165"/>
            <a:ext cx="4604041" cy="3221669"/>
          </a:xfrm>
          <a:prstGeom prst="rect">
            <a:avLst/>
          </a:prstGeom>
        </p:spPr>
      </p:pic>
      <p:sp>
        <p:nvSpPr>
          <p:cNvPr id="6" name="TextBox 5">
            <a:extLst>
              <a:ext uri="{FF2B5EF4-FFF2-40B4-BE49-F238E27FC236}">
                <a16:creationId xmlns:a16="http://schemas.microsoft.com/office/drawing/2014/main" id="{D17A3A30-0748-4E70-B727-DAFD50886808}"/>
              </a:ext>
            </a:extLst>
          </p:cNvPr>
          <p:cNvSpPr txBox="1"/>
          <p:nvPr/>
        </p:nvSpPr>
        <p:spPr>
          <a:xfrm>
            <a:off x="669701" y="1777285"/>
            <a:ext cx="5426299" cy="3539430"/>
          </a:xfrm>
          <a:prstGeom prst="rect">
            <a:avLst/>
          </a:prstGeom>
          <a:noFill/>
        </p:spPr>
        <p:txBody>
          <a:bodyPr wrap="square" rtlCol="0">
            <a:spAutoFit/>
          </a:bodyPr>
          <a:lstStyle/>
          <a:p>
            <a:r>
              <a:rPr lang="en-US" sz="3200" dirty="0"/>
              <a:t>The recipe uses large marshmallows dipped in orange candy melts.</a:t>
            </a:r>
          </a:p>
          <a:p>
            <a:r>
              <a:rPr lang="en-US" sz="3200" dirty="0"/>
              <a:t>Another idea would be to use white dipping chocolate and color it with orange food coloring.</a:t>
            </a:r>
          </a:p>
        </p:txBody>
      </p:sp>
    </p:spTree>
    <p:extLst>
      <p:ext uri="{BB962C8B-B14F-4D97-AF65-F5344CB8AC3E}">
        <p14:creationId xmlns:p14="http://schemas.microsoft.com/office/powerpoint/2010/main" val="65724757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pic>
        <p:nvPicPr>
          <p:cNvPr id="5" name="Picture 4" descr="A close up of a sign&#10;&#10;Description automatically generated">
            <a:extLst>
              <a:ext uri="{FF2B5EF4-FFF2-40B4-BE49-F238E27FC236}">
                <a16:creationId xmlns:a16="http://schemas.microsoft.com/office/drawing/2014/main" id="{1CB96AFF-808E-4D6C-B03F-EC017959C192}"/>
              </a:ext>
            </a:extLst>
          </p:cNvPr>
          <p:cNvPicPr>
            <a:picLocks noChangeAspect="1"/>
          </p:cNvPicPr>
          <p:nvPr/>
        </p:nvPicPr>
        <p:blipFill rotWithShape="1">
          <a:blip r:embed="rId3">
            <a:extLst>
              <a:ext uri="{28A0092B-C50C-407E-A947-70E740481C1C}">
                <a14:useLocalDpi xmlns:a14="http://schemas.microsoft.com/office/drawing/2010/main" val="0"/>
              </a:ext>
            </a:extLst>
          </a:blip>
          <a:srcRect t="4251" r="6807" b="6280"/>
          <a:stretch/>
        </p:blipFill>
        <p:spPr>
          <a:xfrm>
            <a:off x="6918258" y="1936165"/>
            <a:ext cx="4604041" cy="3221669"/>
          </a:xfrm>
          <a:prstGeom prst="rect">
            <a:avLst/>
          </a:prstGeom>
        </p:spPr>
      </p:pic>
      <p:sp>
        <p:nvSpPr>
          <p:cNvPr id="6" name="TextBox 5">
            <a:extLst>
              <a:ext uri="{FF2B5EF4-FFF2-40B4-BE49-F238E27FC236}">
                <a16:creationId xmlns:a16="http://schemas.microsoft.com/office/drawing/2014/main" id="{D17A3A30-0748-4E70-B727-DAFD50886808}"/>
              </a:ext>
            </a:extLst>
          </p:cNvPr>
          <p:cNvSpPr txBox="1"/>
          <p:nvPr/>
        </p:nvSpPr>
        <p:spPr>
          <a:xfrm>
            <a:off x="669701" y="1777285"/>
            <a:ext cx="5426299" cy="3539430"/>
          </a:xfrm>
          <a:prstGeom prst="rect">
            <a:avLst/>
          </a:prstGeom>
          <a:noFill/>
        </p:spPr>
        <p:txBody>
          <a:bodyPr wrap="square" rtlCol="0">
            <a:spAutoFit/>
          </a:bodyPr>
          <a:lstStyle/>
          <a:p>
            <a:r>
              <a:rPr lang="en-US" sz="3200" dirty="0"/>
              <a:t>If kids are following along with you live or on video, they could moisten the marshmallows with water and dip them in colored sugar. Color the sugar with food coloring.</a:t>
            </a:r>
          </a:p>
        </p:txBody>
      </p:sp>
    </p:spTree>
    <p:extLst>
      <p:ext uri="{BB962C8B-B14F-4D97-AF65-F5344CB8AC3E}">
        <p14:creationId xmlns:p14="http://schemas.microsoft.com/office/powerpoint/2010/main" val="35876204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597527"/>
            <a:ext cx="5592949" cy="707886"/>
          </a:xfrm>
          <a:prstGeom prst="rect">
            <a:avLst/>
          </a:prstGeom>
          <a:noFill/>
        </p:spPr>
        <p:txBody>
          <a:bodyPr wrap="square" rtlCol="0">
            <a:spAutoFit/>
          </a:bodyPr>
          <a:lstStyle/>
          <a:p>
            <a:pPr algn="ctr"/>
            <a:r>
              <a:rPr lang="en-US" sz="4000" dirty="0"/>
              <a:t>FOOD FOR THOUGHT</a:t>
            </a:r>
          </a:p>
        </p:txBody>
      </p:sp>
      <p:sp>
        <p:nvSpPr>
          <p:cNvPr id="2" name="TextBox 1">
            <a:extLst>
              <a:ext uri="{FF2B5EF4-FFF2-40B4-BE49-F238E27FC236}">
                <a16:creationId xmlns:a16="http://schemas.microsoft.com/office/drawing/2014/main" id="{0B419BDE-5285-4EBB-B59A-4C3400309177}"/>
              </a:ext>
            </a:extLst>
          </p:cNvPr>
          <p:cNvSpPr txBox="1"/>
          <p:nvPr/>
        </p:nvSpPr>
        <p:spPr>
          <a:xfrm>
            <a:off x="965915" y="2125014"/>
            <a:ext cx="10006885" cy="1200329"/>
          </a:xfrm>
          <a:prstGeom prst="rect">
            <a:avLst/>
          </a:prstGeom>
          <a:noFill/>
        </p:spPr>
        <p:txBody>
          <a:bodyPr wrap="square" rtlCol="0">
            <a:spAutoFit/>
          </a:bodyPr>
          <a:lstStyle/>
          <a:p>
            <a:r>
              <a:rPr lang="en-US" sz="3600" dirty="0"/>
              <a:t>Several other recipes could be modified like this one for any VBS format.</a:t>
            </a:r>
          </a:p>
        </p:txBody>
      </p:sp>
    </p:spTree>
    <p:extLst>
      <p:ext uri="{BB962C8B-B14F-4D97-AF65-F5344CB8AC3E}">
        <p14:creationId xmlns:p14="http://schemas.microsoft.com/office/powerpoint/2010/main" val="428178766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2" name="TextBox 1">
            <a:extLst>
              <a:ext uri="{FF2B5EF4-FFF2-40B4-BE49-F238E27FC236}">
                <a16:creationId xmlns:a16="http://schemas.microsoft.com/office/drawing/2014/main" id="{0B419BDE-5285-4EBB-B59A-4C3400309177}"/>
              </a:ext>
            </a:extLst>
          </p:cNvPr>
          <p:cNvSpPr txBox="1"/>
          <p:nvPr/>
        </p:nvSpPr>
        <p:spPr>
          <a:xfrm>
            <a:off x="1632398" y="2551837"/>
            <a:ext cx="8927205" cy="1754326"/>
          </a:xfrm>
          <a:prstGeom prst="rect">
            <a:avLst/>
          </a:prstGeom>
          <a:noFill/>
        </p:spPr>
        <p:txBody>
          <a:bodyPr wrap="square" rtlCol="0">
            <a:spAutoFit/>
          </a:bodyPr>
          <a:lstStyle/>
          <a:p>
            <a:r>
              <a:rPr lang="en-US" sz="3600" dirty="0"/>
              <a:t>I would be glad to help you if you have any questions. Please contact me at jonestammyp@gmail.com.</a:t>
            </a:r>
          </a:p>
        </p:txBody>
      </p:sp>
    </p:spTree>
    <p:extLst>
      <p:ext uri="{BB962C8B-B14F-4D97-AF65-F5344CB8AC3E}">
        <p14:creationId xmlns:p14="http://schemas.microsoft.com/office/powerpoint/2010/main" val="155473833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1164166" y="2828835"/>
            <a:ext cx="9863667" cy="923330"/>
          </a:xfrm>
          <a:prstGeom prst="rect">
            <a:avLst/>
          </a:prstGeom>
          <a:noFill/>
        </p:spPr>
        <p:txBody>
          <a:bodyPr wrap="square" rtlCol="0">
            <a:spAutoFit/>
          </a:bodyPr>
          <a:lstStyle/>
          <a:p>
            <a:pPr algn="ctr"/>
            <a:r>
              <a:rPr lang="en-US" sz="5400" b="1" dirty="0"/>
              <a:t>YOU HAVE OPTIONS!</a:t>
            </a:r>
          </a:p>
        </p:txBody>
      </p:sp>
    </p:spTree>
    <p:extLst>
      <p:ext uri="{BB962C8B-B14F-4D97-AF65-F5344CB8AC3E}">
        <p14:creationId xmlns:p14="http://schemas.microsoft.com/office/powerpoint/2010/main" val="283721215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7530-576B-41D4-8470-A1DC9BC24C82}"/>
              </a:ext>
            </a:extLst>
          </p:cNvPr>
          <p:cNvSpPr>
            <a:spLocks noGrp="1"/>
          </p:cNvSpPr>
          <p:nvPr>
            <p:ph type="title"/>
          </p:nvPr>
        </p:nvSpPr>
        <p:spPr>
          <a:xfrm>
            <a:off x="2859109" y="970701"/>
            <a:ext cx="7717021" cy="761831"/>
          </a:xfrm>
        </p:spPr>
        <p:txBody>
          <a:bodyPr>
            <a:normAutofit/>
          </a:bodyPr>
          <a:lstStyle/>
          <a:p>
            <a:pPr algn="r"/>
            <a:r>
              <a:rPr lang="en-US" sz="3600" dirty="0"/>
              <a:t>Which type of VBS will your church have?</a:t>
            </a:r>
          </a:p>
        </p:txBody>
      </p:sp>
      <p:pic>
        <p:nvPicPr>
          <p:cNvPr id="5" name="Picture 4">
            <a:extLst>
              <a:ext uri="{FF2B5EF4-FFF2-40B4-BE49-F238E27FC236}">
                <a16:creationId xmlns:a16="http://schemas.microsoft.com/office/drawing/2014/main" id="{B3AB675E-9D89-4A3E-8258-8242EBE663E2}"/>
              </a:ext>
            </a:extLst>
          </p:cNvPr>
          <p:cNvPicPr>
            <a:picLocks noChangeAspect="1"/>
          </p:cNvPicPr>
          <p:nvPr/>
        </p:nvPicPr>
        <p:blipFill>
          <a:blip r:embed="rId2"/>
          <a:stretch>
            <a:fillRect/>
          </a:stretch>
        </p:blipFill>
        <p:spPr>
          <a:xfrm>
            <a:off x="0" y="0"/>
            <a:ext cx="7279255" cy="1902117"/>
          </a:xfrm>
          <a:prstGeom prst="rect">
            <a:avLst/>
          </a:prstGeom>
        </p:spPr>
      </p:pic>
      <p:grpSp>
        <p:nvGrpSpPr>
          <p:cNvPr id="6" name="Group 5">
            <a:extLst>
              <a:ext uri="{FF2B5EF4-FFF2-40B4-BE49-F238E27FC236}">
                <a16:creationId xmlns:a16="http://schemas.microsoft.com/office/drawing/2014/main" id="{D07A0189-EEDA-4CF5-9417-6E66EF009392}"/>
              </a:ext>
            </a:extLst>
          </p:cNvPr>
          <p:cNvGrpSpPr/>
          <p:nvPr/>
        </p:nvGrpSpPr>
        <p:grpSpPr>
          <a:xfrm>
            <a:off x="1734594" y="2188720"/>
            <a:ext cx="2701988" cy="1405037"/>
            <a:chOff x="1097280" y="2023963"/>
            <a:chExt cx="2701988" cy="1405037"/>
          </a:xfrm>
        </p:grpSpPr>
        <p:sp>
          <p:nvSpPr>
            <p:cNvPr id="9" name="TextBox 8">
              <a:extLst>
                <a:ext uri="{FF2B5EF4-FFF2-40B4-BE49-F238E27FC236}">
                  <a16:creationId xmlns:a16="http://schemas.microsoft.com/office/drawing/2014/main" id="{B0EFA485-681D-4768-8026-CC65B802DDF9}"/>
                </a:ext>
              </a:extLst>
            </p:cNvPr>
            <p:cNvSpPr txBox="1"/>
            <p:nvPr/>
          </p:nvSpPr>
          <p:spPr>
            <a:xfrm>
              <a:off x="1491855" y="2372538"/>
              <a:ext cx="1912838" cy="707886"/>
            </a:xfrm>
            <a:prstGeom prst="rect">
              <a:avLst/>
            </a:prstGeom>
            <a:noFill/>
          </p:spPr>
          <p:txBody>
            <a:bodyPr wrap="square" rtlCol="0">
              <a:spAutoFit/>
            </a:bodyPr>
            <a:lstStyle/>
            <a:p>
              <a:r>
                <a:rPr lang="en-US" sz="4000" b="1" dirty="0"/>
                <a:t>Online</a:t>
              </a:r>
            </a:p>
          </p:txBody>
        </p:sp>
        <p:sp>
          <p:nvSpPr>
            <p:cNvPr id="4" name="Rectangle 3">
              <a:extLst>
                <a:ext uri="{FF2B5EF4-FFF2-40B4-BE49-F238E27FC236}">
                  <a16:creationId xmlns:a16="http://schemas.microsoft.com/office/drawing/2014/main" id="{93F98E9F-E64A-4E7A-9BED-4A47B71DF771}"/>
                </a:ext>
              </a:extLst>
            </p:cNvPr>
            <p:cNvSpPr/>
            <p:nvPr/>
          </p:nvSpPr>
          <p:spPr>
            <a:xfrm>
              <a:off x="1097280" y="2023963"/>
              <a:ext cx="2701988" cy="1405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AD7BFC1D-577E-4A69-874A-9C51770D4386}"/>
              </a:ext>
            </a:extLst>
          </p:cNvPr>
          <p:cNvGrpSpPr/>
          <p:nvPr/>
        </p:nvGrpSpPr>
        <p:grpSpPr>
          <a:xfrm>
            <a:off x="7755418" y="2179060"/>
            <a:ext cx="2701988" cy="1405037"/>
            <a:chOff x="1097280" y="2023963"/>
            <a:chExt cx="2701988" cy="1405037"/>
          </a:xfrm>
        </p:grpSpPr>
        <p:sp>
          <p:nvSpPr>
            <p:cNvPr id="10" name="TextBox 9">
              <a:extLst>
                <a:ext uri="{FF2B5EF4-FFF2-40B4-BE49-F238E27FC236}">
                  <a16:creationId xmlns:a16="http://schemas.microsoft.com/office/drawing/2014/main" id="{79D9238A-89AE-4230-9F3D-8348B24D013D}"/>
                </a:ext>
              </a:extLst>
            </p:cNvPr>
            <p:cNvSpPr txBox="1"/>
            <p:nvPr/>
          </p:nvSpPr>
          <p:spPr>
            <a:xfrm>
              <a:off x="1173208" y="2372538"/>
              <a:ext cx="2550132" cy="707886"/>
            </a:xfrm>
            <a:prstGeom prst="rect">
              <a:avLst/>
            </a:prstGeom>
            <a:noFill/>
          </p:spPr>
          <p:txBody>
            <a:bodyPr wrap="square" rtlCol="0">
              <a:spAutoFit/>
            </a:bodyPr>
            <a:lstStyle/>
            <a:p>
              <a:r>
                <a:rPr lang="en-US" sz="4000" b="1" dirty="0"/>
                <a:t>Weekend</a:t>
              </a:r>
            </a:p>
          </p:txBody>
        </p:sp>
        <p:sp>
          <p:nvSpPr>
            <p:cNvPr id="11" name="Rectangle 10">
              <a:extLst>
                <a:ext uri="{FF2B5EF4-FFF2-40B4-BE49-F238E27FC236}">
                  <a16:creationId xmlns:a16="http://schemas.microsoft.com/office/drawing/2014/main" id="{82820311-B20E-4FBF-8B32-179D4A23077D}"/>
                </a:ext>
              </a:extLst>
            </p:cNvPr>
            <p:cNvSpPr/>
            <p:nvPr/>
          </p:nvSpPr>
          <p:spPr>
            <a:xfrm>
              <a:off x="1097280" y="2023963"/>
              <a:ext cx="2701988" cy="1405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91B4731-6741-4A82-957C-41CE05127D03}"/>
              </a:ext>
            </a:extLst>
          </p:cNvPr>
          <p:cNvGrpSpPr/>
          <p:nvPr/>
        </p:nvGrpSpPr>
        <p:grpSpPr>
          <a:xfrm>
            <a:off x="1734594" y="4659386"/>
            <a:ext cx="2701988" cy="1405037"/>
            <a:chOff x="1097280" y="2023963"/>
            <a:chExt cx="2701988" cy="1405037"/>
          </a:xfrm>
        </p:grpSpPr>
        <p:sp>
          <p:nvSpPr>
            <p:cNvPr id="13" name="TextBox 12">
              <a:extLst>
                <a:ext uri="{FF2B5EF4-FFF2-40B4-BE49-F238E27FC236}">
                  <a16:creationId xmlns:a16="http://schemas.microsoft.com/office/drawing/2014/main" id="{E40ED4CD-443E-4D3D-8C2E-2C02F7F4F464}"/>
                </a:ext>
              </a:extLst>
            </p:cNvPr>
            <p:cNvSpPr txBox="1"/>
            <p:nvPr/>
          </p:nvSpPr>
          <p:spPr>
            <a:xfrm>
              <a:off x="1294567" y="2372538"/>
              <a:ext cx="2307413" cy="707886"/>
            </a:xfrm>
            <a:prstGeom prst="rect">
              <a:avLst/>
            </a:prstGeom>
            <a:noFill/>
          </p:spPr>
          <p:txBody>
            <a:bodyPr wrap="square" rtlCol="0">
              <a:spAutoFit/>
            </a:bodyPr>
            <a:lstStyle/>
            <a:p>
              <a:r>
                <a:rPr lang="en-US" sz="4000" b="1" dirty="0"/>
                <a:t>One Day</a:t>
              </a:r>
            </a:p>
          </p:txBody>
        </p:sp>
        <p:sp>
          <p:nvSpPr>
            <p:cNvPr id="14" name="Rectangle 13">
              <a:extLst>
                <a:ext uri="{FF2B5EF4-FFF2-40B4-BE49-F238E27FC236}">
                  <a16:creationId xmlns:a16="http://schemas.microsoft.com/office/drawing/2014/main" id="{6E4C5A50-9D8B-4923-A736-19FE1C436DA8}"/>
                </a:ext>
              </a:extLst>
            </p:cNvPr>
            <p:cNvSpPr/>
            <p:nvPr/>
          </p:nvSpPr>
          <p:spPr>
            <a:xfrm>
              <a:off x="1097280" y="2023963"/>
              <a:ext cx="2701988" cy="1405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0A7AF0A4-A9B1-44B5-AE07-B66201713203}"/>
              </a:ext>
            </a:extLst>
          </p:cNvPr>
          <p:cNvGrpSpPr/>
          <p:nvPr/>
        </p:nvGrpSpPr>
        <p:grpSpPr>
          <a:xfrm>
            <a:off x="7743328" y="4659386"/>
            <a:ext cx="2701988" cy="1405037"/>
            <a:chOff x="1097280" y="2023963"/>
            <a:chExt cx="2701988" cy="1405037"/>
          </a:xfrm>
        </p:grpSpPr>
        <p:sp>
          <p:nvSpPr>
            <p:cNvPr id="16" name="TextBox 15">
              <a:extLst>
                <a:ext uri="{FF2B5EF4-FFF2-40B4-BE49-F238E27FC236}">
                  <a16:creationId xmlns:a16="http://schemas.microsoft.com/office/drawing/2014/main" id="{773C48F0-FFB0-410E-8FE0-CF9FD059E11D}"/>
                </a:ext>
              </a:extLst>
            </p:cNvPr>
            <p:cNvSpPr txBox="1"/>
            <p:nvPr/>
          </p:nvSpPr>
          <p:spPr>
            <a:xfrm>
              <a:off x="1332531" y="2372538"/>
              <a:ext cx="2231485" cy="707886"/>
            </a:xfrm>
            <a:prstGeom prst="rect">
              <a:avLst/>
            </a:prstGeom>
            <a:noFill/>
          </p:spPr>
          <p:txBody>
            <a:bodyPr wrap="square" rtlCol="0">
              <a:spAutoFit/>
            </a:bodyPr>
            <a:lstStyle/>
            <a:p>
              <a:r>
                <a:rPr lang="en-US" sz="4000" b="1" dirty="0"/>
                <a:t>Outdoor</a:t>
              </a:r>
            </a:p>
          </p:txBody>
        </p:sp>
        <p:sp>
          <p:nvSpPr>
            <p:cNvPr id="17" name="Rectangle 16">
              <a:extLst>
                <a:ext uri="{FF2B5EF4-FFF2-40B4-BE49-F238E27FC236}">
                  <a16:creationId xmlns:a16="http://schemas.microsoft.com/office/drawing/2014/main" id="{9269AE60-8271-4E33-BB7F-2F4D7053EDDF}"/>
                </a:ext>
              </a:extLst>
            </p:cNvPr>
            <p:cNvSpPr/>
            <p:nvPr/>
          </p:nvSpPr>
          <p:spPr>
            <a:xfrm>
              <a:off x="1097280" y="2023963"/>
              <a:ext cx="2701988" cy="1405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AE5F4743-AD09-4EDE-84F1-F705BA2C27C0}"/>
              </a:ext>
            </a:extLst>
          </p:cNvPr>
          <p:cNvGrpSpPr/>
          <p:nvPr/>
        </p:nvGrpSpPr>
        <p:grpSpPr>
          <a:xfrm>
            <a:off x="4099802" y="3246608"/>
            <a:ext cx="4053355" cy="1707408"/>
            <a:chOff x="1097280" y="2023963"/>
            <a:chExt cx="2701988" cy="1405037"/>
          </a:xfrm>
        </p:grpSpPr>
        <p:sp>
          <p:nvSpPr>
            <p:cNvPr id="19" name="TextBox 18">
              <a:extLst>
                <a:ext uri="{FF2B5EF4-FFF2-40B4-BE49-F238E27FC236}">
                  <a16:creationId xmlns:a16="http://schemas.microsoft.com/office/drawing/2014/main" id="{4C35E4F4-D0D0-4903-A5AE-B7AB407AD5C5}"/>
                </a:ext>
              </a:extLst>
            </p:cNvPr>
            <p:cNvSpPr txBox="1"/>
            <p:nvPr/>
          </p:nvSpPr>
          <p:spPr>
            <a:xfrm>
              <a:off x="1332813" y="2425570"/>
              <a:ext cx="2255480" cy="544784"/>
            </a:xfrm>
            <a:prstGeom prst="rect">
              <a:avLst/>
            </a:prstGeom>
            <a:noFill/>
          </p:spPr>
          <p:txBody>
            <a:bodyPr wrap="square" rtlCol="0">
              <a:spAutoFit/>
            </a:bodyPr>
            <a:lstStyle/>
            <a:p>
              <a:r>
                <a:rPr lang="en-US" sz="3600" b="1" dirty="0"/>
                <a:t>Neighborhood</a:t>
              </a:r>
            </a:p>
          </p:txBody>
        </p:sp>
        <p:sp>
          <p:nvSpPr>
            <p:cNvPr id="20" name="Rectangle 19">
              <a:extLst>
                <a:ext uri="{FF2B5EF4-FFF2-40B4-BE49-F238E27FC236}">
                  <a16:creationId xmlns:a16="http://schemas.microsoft.com/office/drawing/2014/main" id="{42380AB2-0690-4356-8BFC-937781BD880E}"/>
                </a:ext>
              </a:extLst>
            </p:cNvPr>
            <p:cNvSpPr/>
            <p:nvPr/>
          </p:nvSpPr>
          <p:spPr>
            <a:xfrm>
              <a:off x="1097280" y="2023963"/>
              <a:ext cx="2701988" cy="1405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105792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1164167" y="1720840"/>
            <a:ext cx="9863667" cy="3046988"/>
          </a:xfrm>
          <a:prstGeom prst="rect">
            <a:avLst/>
          </a:prstGeom>
          <a:noFill/>
        </p:spPr>
        <p:txBody>
          <a:bodyPr wrap="square" rtlCol="0">
            <a:spAutoFit/>
          </a:bodyPr>
          <a:lstStyle/>
          <a:p>
            <a:pPr algn="ctr"/>
            <a:r>
              <a:rPr lang="en-US" sz="4800" dirty="0"/>
              <a:t>No matter which way your church chooses to have VBS, you can still have Snack Rotation. Let’s look at some options.</a:t>
            </a:r>
          </a:p>
        </p:txBody>
      </p:sp>
    </p:spTree>
    <p:extLst>
      <p:ext uri="{BB962C8B-B14F-4D97-AF65-F5344CB8AC3E}">
        <p14:creationId xmlns:p14="http://schemas.microsoft.com/office/powerpoint/2010/main" val="293367350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1164166" y="2967335"/>
            <a:ext cx="9863667" cy="923330"/>
          </a:xfrm>
          <a:prstGeom prst="rect">
            <a:avLst/>
          </a:prstGeom>
          <a:noFill/>
        </p:spPr>
        <p:txBody>
          <a:bodyPr wrap="square" rtlCol="0">
            <a:spAutoFit/>
          </a:bodyPr>
          <a:lstStyle/>
          <a:p>
            <a:pPr algn="ctr"/>
            <a:r>
              <a:rPr lang="en-US" sz="5400" b="1" dirty="0"/>
              <a:t>ONLINE VIRTUAL VBS</a:t>
            </a:r>
          </a:p>
        </p:txBody>
      </p:sp>
    </p:spTree>
    <p:extLst>
      <p:ext uri="{BB962C8B-B14F-4D97-AF65-F5344CB8AC3E}">
        <p14:creationId xmlns:p14="http://schemas.microsoft.com/office/powerpoint/2010/main" val="373038495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951470"/>
            <a:ext cx="5592948" cy="707886"/>
          </a:xfrm>
          <a:prstGeom prst="rect">
            <a:avLst/>
          </a:prstGeom>
          <a:noFill/>
        </p:spPr>
        <p:txBody>
          <a:bodyPr wrap="square" rtlCol="0">
            <a:spAutoFit/>
          </a:bodyPr>
          <a:lstStyle/>
          <a:p>
            <a:pPr algn="ctr"/>
            <a:r>
              <a:rPr lang="en-US" sz="4000" dirty="0"/>
              <a:t>ONLINE VIRTUAL VBS</a:t>
            </a:r>
          </a:p>
        </p:txBody>
      </p:sp>
      <p:cxnSp>
        <p:nvCxnSpPr>
          <p:cNvPr id="5" name="Straight Connector 4">
            <a:extLst>
              <a:ext uri="{FF2B5EF4-FFF2-40B4-BE49-F238E27FC236}">
                <a16:creationId xmlns:a16="http://schemas.microsoft.com/office/drawing/2014/main" id="{0FD8C0A0-F5E9-44BB-884E-97E4F2D61C37}"/>
              </a:ext>
            </a:extLst>
          </p:cNvPr>
          <p:cNvCxnSpPr/>
          <p:nvPr/>
        </p:nvCxnSpPr>
        <p:spPr>
          <a:xfrm>
            <a:off x="377781" y="1774151"/>
            <a:ext cx="114364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88A1980-0BC8-4F5C-BBBD-AE29C1E40F1E}"/>
              </a:ext>
            </a:extLst>
          </p:cNvPr>
          <p:cNvSpPr txBox="1"/>
          <p:nvPr/>
        </p:nvSpPr>
        <p:spPr>
          <a:xfrm>
            <a:off x="751267" y="2394904"/>
            <a:ext cx="10689465" cy="3046988"/>
          </a:xfrm>
          <a:prstGeom prst="rect">
            <a:avLst/>
          </a:prstGeom>
          <a:noFill/>
        </p:spPr>
        <p:txBody>
          <a:bodyPr wrap="square" rtlCol="0">
            <a:spAutoFit/>
          </a:bodyPr>
          <a:lstStyle/>
          <a:p>
            <a:r>
              <a:rPr lang="en-US" sz="3200" dirty="0"/>
              <a:t>If your church will prepare VBS kits for pick up or delivery, then pre-packaged snacks are a good choice. These are a convenient way to include a snack in your kits and could save time, money and effort. Pre-packaged snacks will also fit within health and safety guidelines for cross contamination and cleanliness. </a:t>
            </a:r>
          </a:p>
        </p:txBody>
      </p:sp>
    </p:spTree>
    <p:extLst>
      <p:ext uri="{BB962C8B-B14F-4D97-AF65-F5344CB8AC3E}">
        <p14:creationId xmlns:p14="http://schemas.microsoft.com/office/powerpoint/2010/main" val="37782966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951470"/>
            <a:ext cx="5592948" cy="707886"/>
          </a:xfrm>
          <a:prstGeom prst="rect">
            <a:avLst/>
          </a:prstGeom>
          <a:noFill/>
        </p:spPr>
        <p:txBody>
          <a:bodyPr wrap="square" rtlCol="0">
            <a:spAutoFit/>
          </a:bodyPr>
          <a:lstStyle/>
          <a:p>
            <a:pPr algn="ctr"/>
            <a:r>
              <a:rPr lang="en-US" sz="4000" dirty="0"/>
              <a:t>ONLINE VIRTUAL VBS</a:t>
            </a:r>
          </a:p>
        </p:txBody>
      </p:sp>
      <p:cxnSp>
        <p:nvCxnSpPr>
          <p:cNvPr id="5" name="Straight Connector 4">
            <a:extLst>
              <a:ext uri="{FF2B5EF4-FFF2-40B4-BE49-F238E27FC236}">
                <a16:creationId xmlns:a16="http://schemas.microsoft.com/office/drawing/2014/main" id="{0FD8C0A0-F5E9-44BB-884E-97E4F2D61C37}"/>
              </a:ext>
            </a:extLst>
          </p:cNvPr>
          <p:cNvCxnSpPr/>
          <p:nvPr/>
        </p:nvCxnSpPr>
        <p:spPr>
          <a:xfrm>
            <a:off x="377781" y="1774151"/>
            <a:ext cx="114364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88A1980-0BC8-4F5C-BBBD-AE29C1E40F1E}"/>
              </a:ext>
            </a:extLst>
          </p:cNvPr>
          <p:cNvSpPr txBox="1"/>
          <p:nvPr/>
        </p:nvSpPr>
        <p:spPr>
          <a:xfrm>
            <a:off x="721216" y="2517251"/>
            <a:ext cx="10749567" cy="3046988"/>
          </a:xfrm>
          <a:prstGeom prst="rect">
            <a:avLst/>
          </a:prstGeom>
          <a:noFill/>
        </p:spPr>
        <p:txBody>
          <a:bodyPr wrap="square" rtlCol="0">
            <a:spAutoFit/>
          </a:bodyPr>
          <a:lstStyle/>
          <a:p>
            <a:r>
              <a:rPr lang="en-US" sz="3200" dirty="0"/>
              <a:t>If you will be part of a video segment during VBS and asking your families to follow along, consider using snacks made from items that are easily found at home. Include the recipe cards for your snacks in your VBS kits.</a:t>
            </a:r>
          </a:p>
          <a:p>
            <a:endParaRPr lang="en-US" sz="3200" dirty="0"/>
          </a:p>
        </p:txBody>
      </p:sp>
    </p:spTree>
    <p:extLst>
      <p:ext uri="{BB962C8B-B14F-4D97-AF65-F5344CB8AC3E}">
        <p14:creationId xmlns:p14="http://schemas.microsoft.com/office/powerpoint/2010/main" val="274274920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E927EA-6BCC-42F1-AA4A-F39718767460}"/>
              </a:ext>
            </a:extLst>
          </p:cNvPr>
          <p:cNvPicPr>
            <a:picLocks noChangeAspect="1"/>
          </p:cNvPicPr>
          <p:nvPr/>
        </p:nvPicPr>
        <p:blipFill rotWithShape="1">
          <a:blip r:embed="rId2">
            <a:extLst>
              <a:ext uri="{28A0092B-C50C-407E-A947-70E740481C1C}">
                <a14:useLocalDpi xmlns:a14="http://schemas.microsoft.com/office/drawing/2010/main" val="0"/>
              </a:ext>
            </a:extLst>
          </a:blip>
          <a:srcRect b="73856"/>
          <a:stretch/>
        </p:blipFill>
        <p:spPr>
          <a:xfrm>
            <a:off x="0" y="0"/>
            <a:ext cx="7278766" cy="1902941"/>
          </a:xfrm>
          <a:prstGeom prst="rect">
            <a:avLst/>
          </a:prstGeom>
        </p:spPr>
      </p:pic>
      <p:sp>
        <p:nvSpPr>
          <p:cNvPr id="4" name="TextBox 3">
            <a:extLst>
              <a:ext uri="{FF2B5EF4-FFF2-40B4-BE49-F238E27FC236}">
                <a16:creationId xmlns:a16="http://schemas.microsoft.com/office/drawing/2014/main" id="{A63CDAF8-BC28-4D0A-92E3-8E395B2E0B07}"/>
              </a:ext>
            </a:extLst>
          </p:cNvPr>
          <p:cNvSpPr txBox="1"/>
          <p:nvPr/>
        </p:nvSpPr>
        <p:spPr>
          <a:xfrm>
            <a:off x="6096000" y="951470"/>
            <a:ext cx="5592948" cy="707886"/>
          </a:xfrm>
          <a:prstGeom prst="rect">
            <a:avLst/>
          </a:prstGeom>
          <a:noFill/>
        </p:spPr>
        <p:txBody>
          <a:bodyPr wrap="square" rtlCol="0">
            <a:spAutoFit/>
          </a:bodyPr>
          <a:lstStyle/>
          <a:p>
            <a:pPr algn="ctr"/>
            <a:r>
              <a:rPr lang="en-US" sz="4000" dirty="0"/>
              <a:t>ONLINE VIRTUAL VBS</a:t>
            </a:r>
          </a:p>
        </p:txBody>
      </p:sp>
      <p:cxnSp>
        <p:nvCxnSpPr>
          <p:cNvPr id="5" name="Straight Connector 4">
            <a:extLst>
              <a:ext uri="{FF2B5EF4-FFF2-40B4-BE49-F238E27FC236}">
                <a16:creationId xmlns:a16="http://schemas.microsoft.com/office/drawing/2014/main" id="{0FD8C0A0-F5E9-44BB-884E-97E4F2D61C37}"/>
              </a:ext>
            </a:extLst>
          </p:cNvPr>
          <p:cNvCxnSpPr/>
          <p:nvPr/>
        </p:nvCxnSpPr>
        <p:spPr>
          <a:xfrm>
            <a:off x="377781" y="1774151"/>
            <a:ext cx="114364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88A1980-0BC8-4F5C-BBBD-AE29C1E40F1E}"/>
              </a:ext>
            </a:extLst>
          </p:cNvPr>
          <p:cNvSpPr txBox="1"/>
          <p:nvPr/>
        </p:nvSpPr>
        <p:spPr>
          <a:xfrm>
            <a:off x="1041042" y="2471085"/>
            <a:ext cx="9465973" cy="1569660"/>
          </a:xfrm>
          <a:prstGeom prst="rect">
            <a:avLst/>
          </a:prstGeom>
          <a:noFill/>
        </p:spPr>
        <p:txBody>
          <a:bodyPr wrap="square" rtlCol="0">
            <a:spAutoFit/>
          </a:bodyPr>
          <a:lstStyle/>
          <a:p>
            <a:r>
              <a:rPr lang="en-US" sz="3200" dirty="0"/>
              <a:t>Also, you may want to include any items that may not be readily available in most homes in your VBS kits. </a:t>
            </a:r>
          </a:p>
        </p:txBody>
      </p:sp>
    </p:spTree>
    <p:extLst>
      <p:ext uri="{BB962C8B-B14F-4D97-AF65-F5344CB8AC3E}">
        <p14:creationId xmlns:p14="http://schemas.microsoft.com/office/powerpoint/2010/main" val="4263357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685</TotalTime>
  <Words>704</Words>
  <Application>Microsoft Office PowerPoint</Application>
  <PresentationFormat>Widescreen</PresentationFormat>
  <Paragraphs>57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Univers</vt:lpstr>
      <vt:lpstr>Univers Condensed</vt:lpstr>
      <vt:lpstr>RetrospectVTI</vt:lpstr>
      <vt:lpstr>SNACK ROTATION</vt:lpstr>
      <vt:lpstr>PowerPoint Presentation</vt:lpstr>
      <vt:lpstr>PowerPoint Presentation</vt:lpstr>
      <vt:lpstr>Which type of VBS will your church have?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SNACK ROTATION</dc:title>
  <dc:creator>Tammy</dc:creator>
  <cp:lastModifiedBy>Tammy</cp:lastModifiedBy>
  <cp:revision>24</cp:revision>
  <dcterms:created xsi:type="dcterms:W3CDTF">2020-05-06T15:41:42Z</dcterms:created>
  <dcterms:modified xsi:type="dcterms:W3CDTF">2020-05-07T21:34:07Z</dcterms:modified>
</cp:coreProperties>
</file>